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82" r:id="rId3"/>
    <p:sldId id="258" r:id="rId4"/>
    <p:sldId id="257" r:id="rId5"/>
    <p:sldId id="283" r:id="rId6"/>
    <p:sldId id="259" r:id="rId7"/>
    <p:sldId id="280" r:id="rId8"/>
    <p:sldId id="287" r:id="rId9"/>
    <p:sldId id="263" r:id="rId10"/>
    <p:sldId id="293" r:id="rId11"/>
    <p:sldId id="294" r:id="rId12"/>
    <p:sldId id="292" r:id="rId13"/>
    <p:sldId id="289" r:id="rId14"/>
    <p:sldId id="2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6F7C-2B12-4F0A-AD63-F4D8C1F6AE82}" type="datetimeFigureOut">
              <a:rPr lang="en-US" smtClean="0"/>
              <a:t>11/13/2015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E9020-BA19-4AB6-85A4-C97BCAFFAA5B}" type="slidenum">
              <a:rPr lang="en-US" smtClean="0"/>
              <a:t>‹#›</a:t>
            </a:fld>
            <a:endParaRPr lang="en-US"/>
          </a:p>
        </p:txBody>
      </p:sp>
    </p:spTree>
    <p:extLst>
      <p:ext uri="{BB962C8B-B14F-4D97-AF65-F5344CB8AC3E}">
        <p14:creationId xmlns:p14="http://schemas.microsoft.com/office/powerpoint/2010/main" val="144297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E9020-BA19-4AB6-85A4-C97BCAFFAA5B}" type="slidenum">
              <a:rPr lang="en-US" smtClean="0"/>
              <a:t>9</a:t>
            </a:fld>
            <a:endParaRPr lang="en-US"/>
          </a:p>
        </p:txBody>
      </p:sp>
    </p:spTree>
    <p:extLst>
      <p:ext uri="{BB962C8B-B14F-4D97-AF65-F5344CB8AC3E}">
        <p14:creationId xmlns:p14="http://schemas.microsoft.com/office/powerpoint/2010/main" val="27101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95AC8C9-13B0-4041-BA35-E31D7D3AB4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AC8C9-13B0-4041-BA35-E31D7D3AB4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AC8C9-13B0-4041-BA35-E31D7D3AB4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AC8C9-13B0-4041-BA35-E31D7D3AB4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AC8C9-13B0-4041-BA35-E31D7D3AB4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AC8C9-13B0-4041-BA35-E31D7D3AB4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AC8C9-13B0-4041-BA35-E31D7D3AB4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AC8C9-13B0-4041-BA35-E31D7D3AB4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5AC8C9-13B0-4041-BA35-E31D7D3AB4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AC8C9-13B0-4041-BA35-E31D7D3AB4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0BF8F2-E727-455D-B876-78FE2374F523}"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95AC8C9-13B0-4041-BA35-E31D7D3AB4D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0BF8F2-E727-455D-B876-78FE2374F523}" type="datetimeFigureOut">
              <a:rPr lang="en-US" smtClean="0"/>
              <a:pPr/>
              <a:t>11/13/2015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5AC8C9-13B0-4041-BA35-E31D7D3AB4D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aYIv4jggQJ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pEPT9lwpEj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5uGcgA8b98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WFNpBdIpj9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52" y="2286000"/>
            <a:ext cx="8461248" cy="1828800"/>
          </a:xfrm>
        </p:spPr>
        <p:txBody>
          <a:bodyPr>
            <a:normAutofit/>
          </a:bodyPr>
          <a:lstStyle/>
          <a:p>
            <a:r>
              <a:rPr lang="en-US" sz="9600" dirty="0" smtClean="0"/>
              <a:t>African People</a:t>
            </a:r>
            <a:endParaRPr lang="en-US" dirty="0"/>
          </a:p>
        </p:txBody>
      </p:sp>
      <p:sp>
        <p:nvSpPr>
          <p:cNvPr id="3" name="Subtitle 2"/>
          <p:cNvSpPr>
            <a:spLocks noGrp="1"/>
          </p:cNvSpPr>
          <p:nvPr>
            <p:ph type="subTitle" idx="1"/>
          </p:nvPr>
        </p:nvSpPr>
        <p:spPr>
          <a:xfrm>
            <a:off x="533400" y="3886200"/>
            <a:ext cx="7854696" cy="2971800"/>
          </a:xfrm>
        </p:spPr>
        <p:txBody>
          <a:bodyPr>
            <a:normAutofit fontScale="85000" lnSpcReduction="20000"/>
          </a:bodyPr>
          <a:lstStyle/>
          <a:p>
            <a:r>
              <a:rPr lang="en-US" sz="4300" dirty="0" smtClean="0"/>
              <a:t>In Science, Invention &amp; Technology</a:t>
            </a:r>
          </a:p>
          <a:p>
            <a:endParaRPr lang="en-US" dirty="0" smtClean="0"/>
          </a:p>
          <a:p>
            <a:endParaRPr lang="en-US" dirty="0" smtClean="0"/>
          </a:p>
          <a:p>
            <a:endParaRPr lang="en-US" dirty="0" smtClean="0"/>
          </a:p>
          <a:p>
            <a:endParaRPr lang="en-US" dirty="0" smtClean="0"/>
          </a:p>
          <a:p>
            <a:r>
              <a:rPr lang="en-US" dirty="0" err="1" smtClean="0">
                <a:latin typeface="Arial Black" pitchFamily="34" charset="0"/>
              </a:rPr>
              <a:t>Nzingha</a:t>
            </a:r>
            <a:r>
              <a:rPr lang="en-US" dirty="0" smtClean="0">
                <a:latin typeface="Arial Black" pitchFamily="34" charset="0"/>
              </a:rPr>
              <a:t> </a:t>
            </a:r>
            <a:r>
              <a:rPr lang="en-US" dirty="0" err="1" smtClean="0">
                <a:latin typeface="Arial Black" pitchFamily="34" charset="0"/>
              </a:rPr>
              <a:t>Nommo</a:t>
            </a:r>
            <a:endParaRPr lang="en-US" dirty="0" smtClean="0">
              <a:latin typeface="Arial Black" pitchFamily="34" charset="0"/>
            </a:endParaRPr>
          </a:p>
          <a:p>
            <a:r>
              <a:rPr lang="en-US" dirty="0" smtClean="0">
                <a:latin typeface="Arial" pitchFamily="34" charset="0"/>
                <a:cs typeface="Arial" pitchFamily="34" charset="0"/>
              </a:rPr>
              <a:t>President AfriWare Books, Co</a:t>
            </a:r>
          </a:p>
          <a:p>
            <a:r>
              <a:rPr lang="en-US" dirty="0" smtClean="0">
                <a:latin typeface="Arial" pitchFamily="34" charset="0"/>
                <a:cs typeface="Arial" pitchFamily="34" charset="0"/>
              </a:rPr>
              <a:t>www.afriwarebooks.com</a:t>
            </a:r>
            <a:endParaRPr lang="en-US" dirty="0">
              <a:latin typeface="Arial" pitchFamily="34" charset="0"/>
              <a:cs typeface="Arial" pitchFamily="34" charset="0"/>
            </a:endParaRPr>
          </a:p>
        </p:txBody>
      </p:sp>
      <p:pic>
        <p:nvPicPr>
          <p:cNvPr id="4" name="Picture 3" descr="sci1.jpg"/>
          <p:cNvPicPr>
            <a:picLocks noChangeAspect="1"/>
          </p:cNvPicPr>
          <p:nvPr/>
        </p:nvPicPr>
        <p:blipFill>
          <a:blip r:embed="rId2" cstate="print"/>
          <a:srcRect b="18987"/>
          <a:stretch>
            <a:fillRect/>
          </a:stretch>
        </p:blipFill>
        <p:spPr>
          <a:xfrm>
            <a:off x="7620000" y="1219200"/>
            <a:ext cx="1171575" cy="1219200"/>
          </a:xfrm>
          <a:prstGeom prst="rect">
            <a:avLst/>
          </a:prstGeom>
        </p:spPr>
      </p:pic>
      <p:pic>
        <p:nvPicPr>
          <p:cNvPr id="5" name="Picture 4" descr="sci2.jpg"/>
          <p:cNvPicPr>
            <a:picLocks noChangeAspect="1"/>
          </p:cNvPicPr>
          <p:nvPr/>
        </p:nvPicPr>
        <p:blipFill>
          <a:blip r:embed="rId3" cstate="print"/>
          <a:stretch>
            <a:fillRect/>
          </a:stretch>
        </p:blipFill>
        <p:spPr>
          <a:xfrm>
            <a:off x="4191000" y="1143000"/>
            <a:ext cx="1323975" cy="1323975"/>
          </a:xfrm>
          <a:prstGeom prst="rect">
            <a:avLst/>
          </a:prstGeom>
        </p:spPr>
      </p:pic>
      <p:pic>
        <p:nvPicPr>
          <p:cNvPr id="6" name="Picture 5" descr="sci3.jpg"/>
          <p:cNvPicPr>
            <a:picLocks noChangeAspect="1"/>
          </p:cNvPicPr>
          <p:nvPr/>
        </p:nvPicPr>
        <p:blipFill>
          <a:blip r:embed="rId4" cstate="print"/>
          <a:srcRect b="24528"/>
          <a:stretch>
            <a:fillRect/>
          </a:stretch>
        </p:blipFill>
        <p:spPr>
          <a:xfrm>
            <a:off x="533400" y="4800600"/>
            <a:ext cx="2019300" cy="1524000"/>
          </a:xfrm>
          <a:prstGeom prst="rect">
            <a:avLst/>
          </a:prstGeom>
        </p:spPr>
      </p:pic>
      <p:pic>
        <p:nvPicPr>
          <p:cNvPr id="7" name="Picture 6" descr="sci5.jpg"/>
          <p:cNvPicPr>
            <a:picLocks noChangeAspect="1"/>
          </p:cNvPicPr>
          <p:nvPr/>
        </p:nvPicPr>
        <p:blipFill>
          <a:blip r:embed="rId5" cstate="print"/>
          <a:stretch>
            <a:fillRect/>
          </a:stretch>
        </p:blipFill>
        <p:spPr>
          <a:xfrm>
            <a:off x="381000" y="1143000"/>
            <a:ext cx="2145182"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passion, Math</a:t>
            </a:r>
            <a:r>
              <a:rPr lang="en-US" dirty="0" smtClean="0"/>
              <a:t>??</a:t>
            </a:r>
            <a:endParaRPr lang="en-US" dirty="0"/>
          </a:p>
        </p:txBody>
      </p:sp>
      <p:pic>
        <p:nvPicPr>
          <p:cNvPr id="4" name="aYIv4jggQJc"/>
          <p:cNvPicPr>
            <a:picLocks noGrp="1" noRot="1" noChangeAspect="1"/>
          </p:cNvPicPr>
          <p:nvPr>
            <p:ph idx="1"/>
            <a:videoFile r:link="rId1"/>
          </p:nvPr>
        </p:nvPicPr>
        <p:blipFill>
          <a:blip r:embed="rId3"/>
          <a:stretch>
            <a:fillRect/>
          </a:stretch>
        </p:blipFill>
        <p:spPr>
          <a:xfrm>
            <a:off x="2286000" y="2843213"/>
            <a:ext cx="4572000" cy="2571750"/>
          </a:xfrm>
          <a:prstGeom prst="rect">
            <a:avLst/>
          </a:prstGeom>
        </p:spPr>
      </p:pic>
    </p:spTree>
    <p:extLst>
      <p:ext uri="{BB962C8B-B14F-4D97-AF65-F5344CB8AC3E}">
        <p14:creationId xmlns:p14="http://schemas.microsoft.com/office/powerpoint/2010/main" val="3992389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124200"/>
            <a:ext cx="4891724" cy="769441"/>
          </a:xfrm>
          <a:prstGeom prst="rect">
            <a:avLst/>
          </a:prstGeom>
          <a:noFill/>
        </p:spPr>
        <p:txBody>
          <a:bodyPr wrap="none" rtlCol="0">
            <a:spAutoFit/>
          </a:bodyPr>
          <a:lstStyle/>
          <a:p>
            <a:r>
              <a:rPr lang="en-US" sz="4400" dirty="0" smtClean="0"/>
              <a:t>Black Hall of  Fame</a:t>
            </a:r>
            <a:endParaRPr lang="en-US" sz="4400" dirty="0"/>
          </a:p>
        </p:txBody>
      </p:sp>
    </p:spTree>
    <p:extLst>
      <p:ext uri="{BB962C8B-B14F-4D97-AF65-F5344CB8AC3E}">
        <p14:creationId xmlns:p14="http://schemas.microsoft.com/office/powerpoint/2010/main" val="424185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EPT9lwpEjw"/>
          <p:cNvPicPr>
            <a:picLocks noRot="1" noChangeAspect="1"/>
          </p:cNvPicPr>
          <p:nvPr>
            <a:videoFile r:link="rId1"/>
          </p:nvPr>
        </p:nvPicPr>
        <p:blipFill>
          <a:blip r:embed="rId3"/>
          <a:stretch>
            <a:fillRect/>
          </a:stretch>
        </p:blipFill>
        <p:spPr>
          <a:xfrm>
            <a:off x="609600" y="1066800"/>
            <a:ext cx="7992533" cy="4495800"/>
          </a:xfrm>
          <a:prstGeom prst="rect">
            <a:avLst/>
          </a:prstGeom>
        </p:spPr>
      </p:pic>
      <p:sp>
        <p:nvSpPr>
          <p:cNvPr id="3" name="TextBox 2"/>
          <p:cNvSpPr txBox="1"/>
          <p:nvPr/>
        </p:nvSpPr>
        <p:spPr>
          <a:xfrm>
            <a:off x="630072" y="304800"/>
            <a:ext cx="6294352" cy="584775"/>
          </a:xfrm>
          <a:prstGeom prst="rect">
            <a:avLst/>
          </a:prstGeom>
          <a:noFill/>
        </p:spPr>
        <p:txBody>
          <a:bodyPr wrap="none" rtlCol="0">
            <a:spAutoFit/>
          </a:bodyPr>
          <a:lstStyle/>
          <a:p>
            <a:r>
              <a:rPr lang="en-US" sz="3200" b="1" dirty="0" smtClean="0"/>
              <a:t>Blacks in Science and Invention</a:t>
            </a:r>
            <a:endParaRPr lang="en-US" sz="3200" b="1" dirty="0"/>
          </a:p>
        </p:txBody>
      </p:sp>
      <p:sp>
        <p:nvSpPr>
          <p:cNvPr id="4" name="TextBox 3"/>
          <p:cNvSpPr txBox="1"/>
          <p:nvPr/>
        </p:nvSpPr>
        <p:spPr>
          <a:xfrm>
            <a:off x="609600" y="6248400"/>
            <a:ext cx="8374830" cy="369332"/>
          </a:xfrm>
          <a:prstGeom prst="rect">
            <a:avLst/>
          </a:prstGeom>
          <a:noFill/>
        </p:spPr>
        <p:txBody>
          <a:bodyPr wrap="square" rtlCol="0">
            <a:spAutoFit/>
          </a:bodyPr>
          <a:lstStyle/>
          <a:p>
            <a:r>
              <a:rPr lang="en-US" dirty="0" smtClean="0"/>
              <a:t>Masters of Invention movie - https</a:t>
            </a:r>
            <a:r>
              <a:rPr lang="en-US" dirty="0"/>
              <a:t>://www.youtube.com/watch?v=pEPT9lwpEjw</a:t>
            </a:r>
          </a:p>
        </p:txBody>
      </p:sp>
    </p:spTree>
    <p:extLst>
      <p:ext uri="{BB962C8B-B14F-4D97-AF65-F5344CB8AC3E}">
        <p14:creationId xmlns:p14="http://schemas.microsoft.com/office/powerpoint/2010/main" val="2542168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12468"/>
            <a:ext cx="8534400" cy="646331"/>
          </a:xfrm>
          <a:prstGeom prst="rect">
            <a:avLst/>
          </a:prstGeom>
          <a:noFill/>
        </p:spPr>
        <p:txBody>
          <a:bodyPr wrap="square" rtlCol="0">
            <a:spAutoFit/>
          </a:bodyPr>
          <a:lstStyle/>
          <a:p>
            <a:r>
              <a:rPr lang="en-US" dirty="0" smtClean="0"/>
              <a:t>Red Tails Trailer -</a:t>
            </a:r>
            <a:r>
              <a:rPr lang="en-US" u="sng" dirty="0" smtClean="0"/>
              <a:t>https</a:t>
            </a:r>
            <a:r>
              <a:rPr lang="en-US" u="sng" dirty="0"/>
              <a:t>://www.youtube.com/watch?v=BpA6TC0T_Lw</a:t>
            </a:r>
            <a:endParaRPr lang="en-US" u="sng" dirty="0" smtClean="0"/>
          </a:p>
          <a:p>
            <a:endParaRPr lang="en-US" dirty="0"/>
          </a:p>
        </p:txBody>
      </p:sp>
      <p:sp>
        <p:nvSpPr>
          <p:cNvPr id="3" name="TextBox 2"/>
          <p:cNvSpPr txBox="1"/>
          <p:nvPr/>
        </p:nvSpPr>
        <p:spPr>
          <a:xfrm>
            <a:off x="304800" y="0"/>
            <a:ext cx="7924800" cy="523220"/>
          </a:xfrm>
          <a:prstGeom prst="rect">
            <a:avLst/>
          </a:prstGeom>
          <a:noFill/>
        </p:spPr>
        <p:txBody>
          <a:bodyPr wrap="square" rtlCol="0">
            <a:spAutoFit/>
          </a:bodyPr>
          <a:lstStyle/>
          <a:p>
            <a:r>
              <a:rPr lang="en-US" sz="2800" dirty="0" smtClean="0">
                <a:latin typeface="Arial Black" pitchFamily="34" charset="0"/>
              </a:rPr>
              <a:t>Black Pilots</a:t>
            </a:r>
            <a:endParaRPr lang="en-US" sz="2800" dirty="0">
              <a:latin typeface="Arial Black" pitchFamily="34" charset="0"/>
            </a:endParaRPr>
          </a:p>
        </p:txBody>
      </p:sp>
      <p:pic>
        <p:nvPicPr>
          <p:cNvPr id="5" name="5uGcgA8b98o"/>
          <p:cNvPicPr>
            <a:picLocks noRot="1" noChangeAspect="1"/>
          </p:cNvPicPr>
          <p:nvPr>
            <a:videoFile r:link="rId1"/>
          </p:nvPr>
        </p:nvPicPr>
        <p:blipFill>
          <a:blip r:embed="rId3"/>
          <a:stretch>
            <a:fillRect/>
          </a:stretch>
        </p:blipFill>
        <p:spPr>
          <a:xfrm>
            <a:off x="508000" y="1143000"/>
            <a:ext cx="8128000" cy="4572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924800" cy="1200329"/>
          </a:xfrm>
          <a:prstGeom prst="rect">
            <a:avLst/>
          </a:prstGeom>
          <a:noFill/>
        </p:spPr>
        <p:txBody>
          <a:bodyPr wrap="square" rtlCol="0">
            <a:spAutoFit/>
          </a:bodyPr>
          <a:lstStyle/>
          <a:p>
            <a:r>
              <a:rPr lang="en-US" sz="3600" dirty="0" smtClean="0">
                <a:latin typeface="Arial Black" pitchFamily="34" charset="0"/>
              </a:rPr>
              <a:t>Major Taylor – Fastest Bicycle Rider in the World</a:t>
            </a:r>
            <a:endParaRPr lang="en-US" sz="3600" dirty="0">
              <a:latin typeface="Arial Black" pitchFamily="34" charset="0"/>
            </a:endParaRPr>
          </a:p>
        </p:txBody>
      </p:sp>
      <p:sp>
        <p:nvSpPr>
          <p:cNvPr id="5" name="TextBox 4"/>
          <p:cNvSpPr txBox="1"/>
          <p:nvPr/>
        </p:nvSpPr>
        <p:spPr>
          <a:xfrm>
            <a:off x="304800" y="5943600"/>
            <a:ext cx="7848600" cy="369332"/>
          </a:xfrm>
          <a:prstGeom prst="rect">
            <a:avLst/>
          </a:prstGeom>
          <a:noFill/>
        </p:spPr>
        <p:txBody>
          <a:bodyPr wrap="square" rtlCol="0">
            <a:spAutoFit/>
          </a:bodyPr>
          <a:lstStyle/>
          <a:p>
            <a:r>
              <a:rPr lang="en-US" u="sng" dirty="0"/>
              <a:t>https://www.youtube.com/</a:t>
            </a:r>
            <a:r>
              <a:rPr lang="en-US" u="sng" dirty="0" err="1"/>
              <a:t>watch?v</a:t>
            </a:r>
            <a:r>
              <a:rPr lang="en-US" u="sng" dirty="0"/>
              <a:t>=zFw6FK6YmtA– </a:t>
            </a:r>
            <a:r>
              <a:rPr lang="en-US" u="sng" dirty="0" smtClean="0"/>
              <a:t>Major Taylor</a:t>
            </a:r>
            <a:endParaRPr lang="en-US" dirty="0"/>
          </a:p>
        </p:txBody>
      </p:sp>
      <p:pic>
        <p:nvPicPr>
          <p:cNvPr id="4" name="WFNpBdIpj9Y"/>
          <p:cNvPicPr>
            <a:picLocks noRot="1" noChangeAspect="1"/>
          </p:cNvPicPr>
          <p:nvPr>
            <a:videoFile r:link="rId1"/>
          </p:nvPr>
        </p:nvPicPr>
        <p:blipFill>
          <a:blip r:embed="rId3"/>
          <a:stretch>
            <a:fillRect/>
          </a:stretch>
        </p:blipFill>
        <p:spPr>
          <a:xfrm>
            <a:off x="372533" y="1843088"/>
            <a:ext cx="7018867" cy="39481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archa.jpg"/>
          <p:cNvPicPr>
            <a:picLocks noChangeAspect="1"/>
          </p:cNvPicPr>
          <p:nvPr/>
        </p:nvPicPr>
        <p:blipFill>
          <a:blip r:embed="rId2" cstate="print"/>
          <a:stretch>
            <a:fillRect/>
          </a:stretch>
        </p:blipFill>
        <p:spPr>
          <a:xfrm>
            <a:off x="914400" y="3581400"/>
            <a:ext cx="3048000" cy="2640000"/>
          </a:xfrm>
          <a:prstGeom prst="rect">
            <a:avLst/>
          </a:prstGeom>
        </p:spPr>
      </p:pic>
      <p:sp>
        <p:nvSpPr>
          <p:cNvPr id="3" name="TextBox 2"/>
          <p:cNvSpPr txBox="1"/>
          <p:nvPr/>
        </p:nvSpPr>
        <p:spPr>
          <a:xfrm>
            <a:off x="762000" y="6248400"/>
            <a:ext cx="3352800" cy="646331"/>
          </a:xfrm>
          <a:prstGeom prst="rect">
            <a:avLst/>
          </a:prstGeom>
          <a:noFill/>
        </p:spPr>
        <p:txBody>
          <a:bodyPr wrap="square" rtlCol="0">
            <a:spAutoFit/>
          </a:bodyPr>
          <a:lstStyle/>
          <a:p>
            <a:r>
              <a:rPr lang="en-US" dirty="0" smtClean="0"/>
              <a:t>“Medical Apartheid” – Harriet Washington</a:t>
            </a:r>
            <a:endParaRPr lang="en-US" dirty="0"/>
          </a:p>
        </p:txBody>
      </p:sp>
      <p:sp>
        <p:nvSpPr>
          <p:cNvPr id="4" name="Title 1"/>
          <p:cNvSpPr txBox="1">
            <a:spLocks/>
          </p:cNvSpPr>
          <p:nvPr/>
        </p:nvSpPr>
        <p:spPr>
          <a:xfrm>
            <a:off x="457200" y="121920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Dedication to the countless who donated their bodies to Science…. </a:t>
            </a:r>
            <a:r>
              <a:rPr kumimoji="0" lang="en-US" sz="3200" b="0" i="1" u="none" strike="noStrike" kern="1200" cap="none" spc="0" normalizeH="0" baseline="0" noProof="0" dirty="0" smtClean="0">
                <a:ln>
                  <a:noFill/>
                </a:ln>
                <a:solidFill>
                  <a:schemeClr val="tx2"/>
                </a:solidFill>
                <a:effectLst/>
                <a:uLnTx/>
                <a:uFillTx/>
                <a:latin typeface="+mj-lt"/>
                <a:ea typeface="+mj-ea"/>
                <a:cs typeface="+mj-cs"/>
              </a:rPr>
              <a:t>involuntarily</a:t>
            </a:r>
            <a:endParaRPr kumimoji="0" lang="en-US" sz="4400" b="0" i="1"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henriettalacks.jpg"/>
          <p:cNvPicPr>
            <a:picLocks noChangeAspect="1"/>
          </p:cNvPicPr>
          <p:nvPr/>
        </p:nvPicPr>
        <p:blipFill>
          <a:blip r:embed="rId3" cstate="print"/>
          <a:stretch>
            <a:fillRect/>
          </a:stretch>
        </p:blipFill>
        <p:spPr>
          <a:xfrm>
            <a:off x="6172200" y="3581400"/>
            <a:ext cx="1892300" cy="2463800"/>
          </a:xfrm>
          <a:prstGeom prst="rect">
            <a:avLst/>
          </a:prstGeom>
        </p:spPr>
      </p:pic>
      <p:sp>
        <p:nvSpPr>
          <p:cNvPr id="6" name="TextBox 5"/>
          <p:cNvSpPr txBox="1"/>
          <p:nvPr/>
        </p:nvSpPr>
        <p:spPr>
          <a:xfrm>
            <a:off x="6019800" y="6211669"/>
            <a:ext cx="3124200" cy="646331"/>
          </a:xfrm>
          <a:prstGeom prst="rect">
            <a:avLst/>
          </a:prstGeom>
          <a:noFill/>
        </p:spPr>
        <p:txBody>
          <a:bodyPr wrap="square" rtlCol="0">
            <a:spAutoFit/>
          </a:bodyPr>
          <a:lstStyle/>
          <a:p>
            <a:r>
              <a:rPr lang="en-US" dirty="0" smtClean="0"/>
              <a:t>“Immortal Life of Henrietta Lacks by Rebecca  </a:t>
            </a:r>
            <a:r>
              <a:rPr lang="en-US" dirty="0" err="1" smtClean="0"/>
              <a:t>Skloot</a:t>
            </a:r>
            <a:endParaRPr lang="en-US" dirty="0"/>
          </a:p>
        </p:txBody>
      </p:sp>
      <p:sp>
        <p:nvSpPr>
          <p:cNvPr id="7" name="TextBox 6"/>
          <p:cNvSpPr txBox="1"/>
          <p:nvPr/>
        </p:nvSpPr>
        <p:spPr>
          <a:xfrm>
            <a:off x="0" y="0"/>
            <a:ext cx="9144000" cy="646331"/>
          </a:xfrm>
          <a:prstGeom prst="rect">
            <a:avLst/>
          </a:prstGeom>
          <a:noFill/>
        </p:spPr>
        <p:txBody>
          <a:bodyPr wrap="square" rtlCol="0">
            <a:spAutoFit/>
          </a:bodyPr>
          <a:lstStyle/>
          <a:p>
            <a:r>
              <a:rPr lang="en-US" dirty="0" smtClean="0"/>
              <a:t>The comments for this presentation are dedicated to those who sacrificed their lives so that we may live.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Stats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latin typeface="Arial" pitchFamily="34" charset="0"/>
                <a:cs typeface="Arial" pitchFamily="34" charset="0"/>
              </a:rPr>
              <a:t>From 1923 to 1947, 12 Blacks earned a Ph.D. in Mathematics.</a:t>
            </a:r>
          </a:p>
          <a:p>
            <a:r>
              <a:rPr lang="en-US" b="1" dirty="0" smtClean="0">
                <a:latin typeface="Arial" pitchFamily="34" charset="0"/>
                <a:cs typeface="Arial" pitchFamily="34" charset="0"/>
              </a:rPr>
              <a:t>1925</a:t>
            </a:r>
            <a:r>
              <a:rPr lang="en-US" dirty="0" smtClean="0">
                <a:latin typeface="Arial" pitchFamily="34" charset="0"/>
                <a:cs typeface="Arial" pitchFamily="34" charset="0"/>
              </a:rPr>
              <a:t> </a:t>
            </a:r>
            <a:r>
              <a:rPr lang="en-US" b="1" dirty="0" smtClean="0">
                <a:latin typeface="Arial" pitchFamily="34" charset="0"/>
                <a:cs typeface="Arial" pitchFamily="34" charset="0"/>
              </a:rPr>
              <a:t>The first </a:t>
            </a:r>
            <a:r>
              <a:rPr lang="en-US" b="1" dirty="0" err="1" smtClean="0">
                <a:latin typeface="Arial" pitchFamily="34" charset="0"/>
                <a:cs typeface="Arial" pitchFamily="34" charset="0"/>
              </a:rPr>
              <a:t>african</a:t>
            </a:r>
            <a:r>
              <a:rPr lang="en-US" b="1" dirty="0" smtClean="0">
                <a:latin typeface="Arial" pitchFamily="34" charset="0"/>
                <a:cs typeface="Arial" pitchFamily="34" charset="0"/>
              </a:rPr>
              <a:t> </a:t>
            </a:r>
            <a:r>
              <a:rPr lang="en-US" b="1" dirty="0" err="1" smtClean="0">
                <a:latin typeface="Arial" pitchFamily="34" charset="0"/>
                <a:cs typeface="Arial" pitchFamily="34" charset="0"/>
              </a:rPr>
              <a:t>american</a:t>
            </a:r>
            <a:r>
              <a:rPr lang="en-US" b="1" dirty="0" smtClean="0">
                <a:latin typeface="Arial" pitchFamily="34" charset="0"/>
                <a:cs typeface="Arial" pitchFamily="34" charset="0"/>
              </a:rPr>
              <a:t> to earn a Ph.D. in Mathematics</a:t>
            </a:r>
            <a:r>
              <a:rPr lang="en-US" dirty="0" smtClean="0">
                <a:latin typeface="Arial" pitchFamily="34" charset="0"/>
                <a:cs typeface="Arial" pitchFamily="34" charset="0"/>
              </a:rPr>
              <a:t> (Cornell University) was </a:t>
            </a:r>
            <a:r>
              <a:rPr lang="en-US" b="1" u="sng" dirty="0" smtClean="0">
                <a:latin typeface="Arial" pitchFamily="34" charset="0"/>
                <a:cs typeface="Arial" pitchFamily="34" charset="0"/>
              </a:rPr>
              <a:t>Elbert Frank Cox</a:t>
            </a:r>
            <a:r>
              <a:rPr lang="en-US" dirty="0" smtClean="0">
                <a:latin typeface="Arial" pitchFamily="34" charset="0"/>
                <a:cs typeface="Arial" pitchFamily="34" charset="0"/>
              </a:rPr>
              <a:t>. There were 28 Ph.D.'s awarded in the United States that year. However, nearly 20 years would pass before </a:t>
            </a:r>
            <a:r>
              <a:rPr lang="en-US" b="1" u="sng" dirty="0" smtClean="0">
                <a:latin typeface="Arial" pitchFamily="34" charset="0"/>
                <a:cs typeface="Arial" pitchFamily="34" charset="0"/>
              </a:rPr>
              <a:t>the first </a:t>
            </a:r>
            <a:r>
              <a:rPr lang="en-US" b="1" u="sng" dirty="0" err="1" smtClean="0">
                <a:latin typeface="Arial" pitchFamily="34" charset="0"/>
                <a:cs typeface="Arial" pitchFamily="34" charset="0"/>
              </a:rPr>
              <a:t>african</a:t>
            </a:r>
            <a:r>
              <a:rPr lang="en-US" b="1" u="sng" dirty="0" smtClean="0">
                <a:latin typeface="Arial" pitchFamily="34" charset="0"/>
                <a:cs typeface="Arial" pitchFamily="34" charset="0"/>
              </a:rPr>
              <a:t> </a:t>
            </a:r>
            <a:r>
              <a:rPr lang="en-US" b="1" u="sng" dirty="0" err="1" smtClean="0">
                <a:latin typeface="Arial" pitchFamily="34" charset="0"/>
                <a:cs typeface="Arial" pitchFamily="34" charset="0"/>
              </a:rPr>
              <a:t>american</a:t>
            </a:r>
            <a:r>
              <a:rPr lang="en-US" b="1" u="sng" dirty="0" smtClean="0">
                <a:latin typeface="Arial" pitchFamily="34" charset="0"/>
                <a:cs typeface="Arial" pitchFamily="34" charset="0"/>
              </a:rPr>
              <a:t> Women</a:t>
            </a:r>
            <a:r>
              <a:rPr lang="en-US" dirty="0" smtClean="0">
                <a:latin typeface="Arial" pitchFamily="34" charset="0"/>
                <a:cs typeface="Arial" pitchFamily="34" charset="0"/>
              </a:rPr>
              <a:t> would earn a Ph.D.</a:t>
            </a:r>
          </a:p>
          <a:p>
            <a:r>
              <a:rPr lang="en-US" dirty="0" smtClean="0">
                <a:latin typeface="Arial" pitchFamily="34" charset="0"/>
                <a:cs typeface="Arial" pitchFamily="34" charset="0"/>
              </a:rPr>
              <a:t>Less than 1% of all mathematicians are Black. 25% of these are women. </a:t>
            </a:r>
          </a:p>
          <a:p>
            <a:endParaRPr lang="en-US" dirty="0" smtClean="0"/>
          </a:p>
          <a:p>
            <a:pPr>
              <a:buNone/>
            </a:pPr>
            <a:r>
              <a:rPr lang="en-US" dirty="0" smtClean="0"/>
              <a:t>Ref: http://www.math.buffalo.edu/mad/madhist.html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Pre-college….</a:t>
            </a:r>
            <a:endParaRPr lang="en-US" dirty="0"/>
          </a:p>
        </p:txBody>
      </p:sp>
      <p:sp>
        <p:nvSpPr>
          <p:cNvPr id="3" name="Content Placeholder 2"/>
          <p:cNvSpPr>
            <a:spLocks noGrp="1"/>
          </p:cNvSpPr>
          <p:nvPr>
            <p:ph idx="1"/>
          </p:nvPr>
        </p:nvSpPr>
        <p:spPr/>
        <p:txBody>
          <a:bodyPr/>
          <a:lstStyle/>
          <a:p>
            <a:pPr algn="just">
              <a:buFont typeface="Wingdings" panose="05000000000000000000" pitchFamily="2" charset="2"/>
              <a:buChar char="q"/>
            </a:pPr>
            <a:r>
              <a:rPr lang="en-US" dirty="0" smtClean="0">
                <a:latin typeface="Arial" pitchFamily="34" charset="0"/>
                <a:cs typeface="Arial" pitchFamily="34" charset="0"/>
              </a:rPr>
              <a:t>Firm cultural foundation – Independent study, library, independent bookstores (Afriwarebooks.com)</a:t>
            </a:r>
          </a:p>
          <a:p>
            <a:pPr algn="just">
              <a:buFont typeface="Wingdings" panose="05000000000000000000" pitchFamily="2" charset="2"/>
              <a:buChar char="q"/>
            </a:pPr>
            <a:r>
              <a:rPr lang="en-US" dirty="0" smtClean="0">
                <a:latin typeface="Arial" pitchFamily="34" charset="0"/>
                <a:cs typeface="Arial" pitchFamily="34" charset="0"/>
              </a:rPr>
              <a:t>Explore your hobbies/interests</a:t>
            </a:r>
          </a:p>
          <a:p>
            <a:pPr algn="just">
              <a:buFont typeface="Wingdings" panose="05000000000000000000" pitchFamily="2" charset="2"/>
              <a:buChar char="q"/>
            </a:pPr>
            <a:r>
              <a:rPr lang="en-US" dirty="0" smtClean="0">
                <a:latin typeface="Arial" pitchFamily="34" charset="0"/>
                <a:cs typeface="Arial" pitchFamily="34" charset="0"/>
              </a:rPr>
              <a:t>Find your passion</a:t>
            </a:r>
            <a:endParaRPr lang="en-US" dirty="0" smtClean="0">
              <a:latin typeface="Arial" pitchFamily="34" charset="0"/>
              <a:cs typeface="Arial" pitchFamily="34" charset="0"/>
            </a:endParaRPr>
          </a:p>
          <a:p>
            <a:pPr algn="just">
              <a:buFont typeface="Wingdings" panose="05000000000000000000" pitchFamily="2" charset="2"/>
              <a:buChar char="q"/>
            </a:pPr>
            <a:endParaRPr lang="en-US" dirty="0" smtClean="0">
              <a:latin typeface="Arial" pitchFamily="34" charset="0"/>
              <a:cs typeface="Arial" pitchFamily="34" charset="0"/>
            </a:endParaRP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153923"/>
            <a:ext cx="1085850" cy="1781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63" y="4153924"/>
            <a:ext cx="1085850" cy="17811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1501" y="4122966"/>
            <a:ext cx="1181940" cy="18430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1239" y="4130040"/>
            <a:ext cx="1152525" cy="17811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28600" y="6059488"/>
            <a:ext cx="4572000" cy="646112"/>
          </a:xfrm>
          <a:prstGeom prst="rect">
            <a:avLst/>
          </a:prstGeom>
          <a:noFill/>
          <a:ln w="9525">
            <a:noFill/>
            <a:miter lim="800000"/>
            <a:headEnd/>
            <a:tailEnd/>
          </a:ln>
        </p:spPr>
        <p:txBody>
          <a:bodyPr>
            <a:spAutoFit/>
          </a:bodyPr>
          <a:lstStyle/>
          <a:p>
            <a:r>
              <a:rPr lang="en-US"/>
              <a:t>http://luxuryluxortrips.com/Full-Day-Dendara---Abydos.html</a:t>
            </a:r>
          </a:p>
        </p:txBody>
      </p:sp>
      <p:pic>
        <p:nvPicPr>
          <p:cNvPr id="38915" name="Picture 2" descr="denderacomplex.jpg"/>
          <p:cNvPicPr>
            <a:picLocks noChangeAspect="1"/>
          </p:cNvPicPr>
          <p:nvPr/>
        </p:nvPicPr>
        <p:blipFill>
          <a:blip r:embed="rId2" cstate="print"/>
          <a:srcRect/>
          <a:stretch>
            <a:fillRect/>
          </a:stretch>
        </p:blipFill>
        <p:spPr bwMode="auto">
          <a:xfrm>
            <a:off x="304800" y="381000"/>
            <a:ext cx="3810000" cy="5715000"/>
          </a:xfrm>
          <a:prstGeom prst="rect">
            <a:avLst/>
          </a:prstGeom>
          <a:noFill/>
          <a:ln w="9525">
            <a:noFill/>
            <a:miter lim="800000"/>
            <a:headEnd/>
            <a:tailEnd/>
          </a:ln>
        </p:spPr>
      </p:pic>
      <p:sp>
        <p:nvSpPr>
          <p:cNvPr id="4" name="Right Arrow 3"/>
          <p:cNvSpPr/>
          <p:nvPr/>
        </p:nvSpPr>
        <p:spPr>
          <a:xfrm>
            <a:off x="4419600" y="2895600"/>
            <a:ext cx="914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7" name="Rectangle 4"/>
          <p:cNvSpPr>
            <a:spLocks noChangeArrowheads="1"/>
          </p:cNvSpPr>
          <p:nvPr/>
        </p:nvSpPr>
        <p:spPr bwMode="auto">
          <a:xfrm>
            <a:off x="6172200" y="914400"/>
            <a:ext cx="2286000" cy="3693319"/>
          </a:xfrm>
          <a:prstGeom prst="rect">
            <a:avLst/>
          </a:prstGeom>
          <a:noFill/>
          <a:ln w="9525">
            <a:noFill/>
            <a:miter lim="800000"/>
            <a:headEnd/>
            <a:tailEnd/>
          </a:ln>
        </p:spPr>
        <p:txBody>
          <a:bodyPr>
            <a:spAutoFit/>
          </a:bodyPr>
          <a:lstStyle/>
          <a:p>
            <a:r>
              <a:rPr lang="en-US" b="1" dirty="0" smtClean="0"/>
              <a:t>Brochure </a:t>
            </a:r>
            <a:r>
              <a:rPr lang="en-US" b="1" dirty="0" smtClean="0"/>
              <a:t>states:</a:t>
            </a:r>
          </a:p>
          <a:p>
            <a:r>
              <a:rPr lang="en-US" b="1" dirty="0" err="1" smtClean="0"/>
              <a:t>Dendara</a:t>
            </a:r>
            <a:r>
              <a:rPr lang="en-US" b="1" dirty="0" smtClean="0"/>
              <a:t> </a:t>
            </a:r>
            <a:r>
              <a:rPr lang="en-US" b="1" dirty="0"/>
              <a:t>Temple</a:t>
            </a:r>
            <a:r>
              <a:rPr lang="en-US" dirty="0"/>
              <a:t> is famous for it's astronomy scenes and zodiac signs on the ceilings. The Temple is of the </a:t>
            </a:r>
            <a:r>
              <a:rPr lang="en-US" dirty="0">
                <a:solidFill>
                  <a:srgbClr val="FF0000"/>
                </a:solidFill>
              </a:rPr>
              <a:t>Greek/Roman period </a:t>
            </a:r>
            <a:r>
              <a:rPr lang="en-US" dirty="0"/>
              <a:t>and is the only temple to have a calendar on the ceiling.</a:t>
            </a:r>
            <a:br>
              <a:rPr lang="en-US" dirty="0"/>
            </a:br>
            <a:endParaRPr lang="en-US" dirty="0"/>
          </a:p>
        </p:txBody>
      </p:sp>
      <p:sp>
        <p:nvSpPr>
          <p:cNvPr id="6" name="Rectangle 5"/>
          <p:cNvSpPr/>
          <p:nvPr/>
        </p:nvSpPr>
        <p:spPr>
          <a:xfrm>
            <a:off x="4648200" y="4304943"/>
            <a:ext cx="4267200" cy="2400657"/>
          </a:xfrm>
          <a:prstGeom prst="rect">
            <a:avLst/>
          </a:prstGeom>
          <a:noFill/>
        </p:spPr>
        <p:txBody>
          <a:bodyPr wrap="square" lIns="91440" tIns="45720" rIns="91440" bIns="45720">
            <a:spAutoFit/>
          </a:bodyPr>
          <a:lstStyle/>
          <a:p>
            <a:pPr algn="ctr"/>
            <a:r>
              <a:rPr lang="en-US" sz="3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Greek and Roman period</a:t>
            </a:r>
            <a:r>
              <a:rPr lang="en-US" sz="3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No, Greek/Roman = 8/9</a:t>
            </a:r>
            <a:r>
              <a:rPr lang="en-US" sz="3000" b="1" baseline="300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a:t>
            </a:r>
            <a:r>
              <a:rPr lang="en-US" sz="3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BC, the temple is more than 2000 BC</a:t>
            </a:r>
            <a:endParaRPr lang="en-US" sz="3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TextBox 1"/>
          <p:cNvSpPr txBox="1"/>
          <p:nvPr/>
        </p:nvSpPr>
        <p:spPr>
          <a:xfrm>
            <a:off x="4503720" y="243363"/>
            <a:ext cx="3954480" cy="461665"/>
          </a:xfrm>
          <a:prstGeom prst="rect">
            <a:avLst/>
          </a:prstGeom>
          <a:noFill/>
        </p:spPr>
        <p:txBody>
          <a:bodyPr wrap="none" rtlCol="0">
            <a:spAutoFit/>
          </a:bodyPr>
          <a:lstStyle/>
          <a:p>
            <a:r>
              <a:rPr lang="en-US" sz="2400" dirty="0" smtClean="0"/>
              <a:t>DON’T BELIEVE THE HYPE</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img606.jpg"/>
          <p:cNvPicPr>
            <a:picLocks noChangeAspect="1"/>
          </p:cNvPicPr>
          <p:nvPr/>
        </p:nvPicPr>
        <p:blipFill>
          <a:blip r:embed="rId2" cstate="print"/>
          <a:srcRect l="26125" b="17722"/>
          <a:stretch>
            <a:fillRect/>
          </a:stretch>
        </p:blipFill>
        <p:spPr bwMode="auto">
          <a:xfrm>
            <a:off x="685800" y="1447800"/>
            <a:ext cx="3232150" cy="4953000"/>
          </a:xfrm>
          <a:prstGeom prst="rect">
            <a:avLst/>
          </a:prstGeom>
          <a:noFill/>
          <a:ln w="9525">
            <a:noFill/>
            <a:miter lim="800000"/>
            <a:headEnd/>
            <a:tailEnd/>
          </a:ln>
        </p:spPr>
      </p:pic>
      <p:sp>
        <p:nvSpPr>
          <p:cNvPr id="3" name="TextBox 2"/>
          <p:cNvSpPr txBox="1"/>
          <p:nvPr/>
        </p:nvSpPr>
        <p:spPr>
          <a:xfrm>
            <a:off x="4419600" y="1905000"/>
            <a:ext cx="4495800" cy="4031873"/>
          </a:xfrm>
          <a:prstGeom prst="rect">
            <a:avLst/>
          </a:prstGeom>
          <a:noFill/>
        </p:spPr>
        <p:txBody>
          <a:bodyPr wrap="square" rtlCol="0">
            <a:spAutoFit/>
          </a:bodyPr>
          <a:lstStyle/>
          <a:p>
            <a:r>
              <a:rPr lang="en-US" sz="2800" dirty="0" smtClean="0"/>
              <a:t>Title:</a:t>
            </a:r>
          </a:p>
          <a:p>
            <a:r>
              <a:rPr lang="en-US" sz="2800" dirty="0" smtClean="0"/>
              <a:t>Groundbreaking Scientific Experiments, Inventions &amp; Scientific Experiments, Inventions &amp; Discoveries of the Ancient World</a:t>
            </a:r>
          </a:p>
          <a:p>
            <a:endParaRPr lang="en-US" sz="2800" dirty="0"/>
          </a:p>
          <a:p>
            <a:r>
              <a:rPr lang="en-US" sz="2000" dirty="0" smtClean="0"/>
              <a:t>By Robert E. Krebs and Carolyn A. Krebs</a:t>
            </a:r>
          </a:p>
          <a:p>
            <a:r>
              <a:rPr lang="en-US" sz="2000" dirty="0" smtClean="0"/>
              <a:t>Copyright 2003</a:t>
            </a:r>
            <a:endParaRPr lang="en-US" sz="2000" dirty="0"/>
          </a:p>
        </p:txBody>
      </p:sp>
      <p:sp>
        <p:nvSpPr>
          <p:cNvPr id="4" name="Title 1"/>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Check the Texts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58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img605.jpg"/>
          <p:cNvPicPr>
            <a:picLocks noChangeAspect="1"/>
          </p:cNvPicPr>
          <p:nvPr/>
        </p:nvPicPr>
        <p:blipFill>
          <a:blip r:embed="rId2" cstate="print"/>
          <a:srcRect l="21304" b="18300"/>
          <a:stretch>
            <a:fillRect/>
          </a:stretch>
        </p:blipFill>
        <p:spPr bwMode="auto">
          <a:xfrm>
            <a:off x="609600" y="2819400"/>
            <a:ext cx="2133600" cy="3048000"/>
          </a:xfrm>
          <a:prstGeom prst="rect">
            <a:avLst/>
          </a:prstGeom>
          <a:noFill/>
          <a:ln w="9525">
            <a:noFill/>
            <a:miter lim="800000"/>
            <a:headEnd/>
            <a:tailEnd/>
          </a:ln>
        </p:spPr>
      </p:pic>
      <p:sp>
        <p:nvSpPr>
          <p:cNvPr id="3" name="Right Arrow 2"/>
          <p:cNvSpPr/>
          <p:nvPr/>
        </p:nvSpPr>
        <p:spPr>
          <a:xfrm>
            <a:off x="2971800" y="3733800"/>
            <a:ext cx="12192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4267200" y="685800"/>
            <a:ext cx="4343400" cy="5632311"/>
          </a:xfrm>
          <a:prstGeom prst="rect">
            <a:avLst/>
          </a:prstGeom>
          <a:noFill/>
          <a:ln w="9525">
            <a:noFill/>
            <a:miter lim="800000"/>
            <a:headEnd/>
            <a:tailEnd/>
          </a:ln>
        </p:spPr>
        <p:txBody>
          <a:bodyPr>
            <a:spAutoFit/>
          </a:bodyPr>
          <a:lstStyle/>
          <a:p>
            <a:pPr algn="just"/>
            <a:r>
              <a:rPr lang="en-US" dirty="0"/>
              <a:t>“Although the archaeological history of Egypt dates back  5,000 years, there are no technical records or writings dealing with Egyptian astronomy until the first millennium B.C.E., Egypt’s conquest by Persia.  The Egyptians used simple astronomical methods to measure time and to develop accurate calendars as well as to align their buildings with the stars. …Egyptian  astronomers charted …different from Western astronomers. … They were also able to observe the planets of Venus, Mars, Saturn, J </a:t>
            </a:r>
            <a:r>
              <a:rPr lang="en-US" dirty="0" err="1"/>
              <a:t>upiter</a:t>
            </a:r>
            <a:r>
              <a:rPr lang="en-US" dirty="0"/>
              <a:t>, and perhaps even Mercury….Egyptian astronomy began to flourish after Egypt’s conquest by Alexander the Great in 332 B.C.E.  Many of the Egyptian astronomers were in fact of Greek heritage, and Egyptian astronomy during this period was, in actuality, Hellenistic in character</a:t>
            </a:r>
            <a:r>
              <a:rPr lang="en-US" dirty="0" smtClean="0"/>
              <a:t>.”</a:t>
            </a:r>
            <a:endParaRPr lang="en-US" dirty="0"/>
          </a:p>
        </p:txBody>
      </p:sp>
      <p:sp>
        <p:nvSpPr>
          <p:cNvPr id="5" name="TextBox 4"/>
          <p:cNvSpPr txBox="1"/>
          <p:nvPr/>
        </p:nvSpPr>
        <p:spPr>
          <a:xfrm>
            <a:off x="1828800" y="6400800"/>
            <a:ext cx="6019800" cy="400110"/>
          </a:xfrm>
          <a:prstGeom prst="rect">
            <a:avLst/>
          </a:prstGeom>
          <a:noFill/>
        </p:spPr>
        <p:txBody>
          <a:bodyPr wrap="square" rtlCol="0">
            <a:spAutoFit/>
          </a:bodyPr>
          <a:lstStyle/>
          <a:p>
            <a:r>
              <a:rPr lang="en-US" sz="2000" b="1" i="1" dirty="0" smtClean="0">
                <a:solidFill>
                  <a:srgbClr val="FF0000"/>
                </a:solidFill>
              </a:rPr>
              <a:t>Egyptian Astronomers of Greek Heritage?</a:t>
            </a:r>
            <a:endParaRPr lang="en-US" sz="20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324600"/>
            <a:ext cx="5562600" cy="369332"/>
          </a:xfrm>
          <a:prstGeom prst="rect">
            <a:avLst/>
          </a:prstGeom>
          <a:noFill/>
        </p:spPr>
        <p:txBody>
          <a:bodyPr wrap="square" rtlCol="0">
            <a:spAutoFit/>
          </a:bodyPr>
          <a:lstStyle/>
          <a:p>
            <a:r>
              <a:rPr lang="en-US" dirty="0" smtClean="0"/>
              <a:t>Circa 1500 BC, </a:t>
            </a:r>
            <a:r>
              <a:rPr lang="en-US" dirty="0" err="1"/>
              <a:t>R</a:t>
            </a:r>
            <a:r>
              <a:rPr lang="en-US" dirty="0" err="1" smtClean="0"/>
              <a:t>hind</a:t>
            </a:r>
            <a:r>
              <a:rPr lang="en-US" dirty="0" smtClean="0"/>
              <a:t> Mathematical Papyrus</a:t>
            </a:r>
            <a:endParaRPr lang="en-US" dirty="0"/>
          </a:p>
        </p:txBody>
      </p:sp>
      <p:sp>
        <p:nvSpPr>
          <p:cNvPr id="2" name="Rectangle 1"/>
          <p:cNvSpPr/>
          <p:nvPr/>
        </p:nvSpPr>
        <p:spPr>
          <a:xfrm>
            <a:off x="609600" y="914400"/>
            <a:ext cx="6705600" cy="4832092"/>
          </a:xfrm>
          <a:prstGeom prst="rect">
            <a:avLst/>
          </a:prstGeom>
        </p:spPr>
        <p:txBody>
          <a:bodyPr wrap="square">
            <a:spAutoFit/>
          </a:bodyPr>
          <a:lstStyle/>
          <a:p>
            <a:pPr algn="just"/>
            <a:r>
              <a:rPr lang="en-US" sz="2800" dirty="0" smtClean="0">
                <a:latin typeface="Arial" pitchFamily="34" charset="0"/>
                <a:cs typeface="Arial" pitchFamily="34" charset="0"/>
              </a:rPr>
              <a:t>In College</a:t>
            </a:r>
          </a:p>
          <a:p>
            <a:pPr algn="just"/>
            <a:endParaRPr lang="en-US" sz="2800" dirty="0" smtClean="0">
              <a:latin typeface="Arial" pitchFamily="34" charset="0"/>
              <a:cs typeface="Arial" pitchFamily="34" charset="0"/>
            </a:endParaRPr>
          </a:p>
          <a:p>
            <a:pPr algn="just">
              <a:buFont typeface="Wingdings" panose="05000000000000000000" pitchFamily="2" charset="2"/>
              <a:buChar char="q"/>
            </a:pPr>
            <a:r>
              <a:rPr lang="en-US" sz="2800" dirty="0" smtClean="0">
                <a:latin typeface="Arial" pitchFamily="34" charset="0"/>
                <a:cs typeface="Arial" pitchFamily="34" charset="0"/>
              </a:rPr>
              <a:t>Find </a:t>
            </a:r>
            <a:r>
              <a:rPr lang="en-US" sz="2800" dirty="0">
                <a:latin typeface="Arial" pitchFamily="34" charset="0"/>
                <a:cs typeface="Arial" pitchFamily="34" charset="0"/>
              </a:rPr>
              <a:t>the right advisor</a:t>
            </a:r>
          </a:p>
          <a:p>
            <a:pPr algn="just">
              <a:buFont typeface="Wingdings" panose="05000000000000000000" pitchFamily="2" charset="2"/>
              <a:buChar char="q"/>
            </a:pPr>
            <a:r>
              <a:rPr lang="en-US" sz="2800" dirty="0">
                <a:latin typeface="Arial" pitchFamily="34" charset="0"/>
                <a:cs typeface="Arial" pitchFamily="34" charset="0"/>
              </a:rPr>
              <a:t>Do all subjects well, be open to the possibility of change based on your interests</a:t>
            </a:r>
          </a:p>
          <a:p>
            <a:pPr algn="just">
              <a:buFont typeface="Wingdings" panose="05000000000000000000" pitchFamily="2" charset="2"/>
              <a:buChar char="q"/>
            </a:pPr>
            <a:r>
              <a:rPr lang="en-US" sz="2800" dirty="0">
                <a:latin typeface="Arial" pitchFamily="34" charset="0"/>
                <a:cs typeface="Arial" pitchFamily="34" charset="0"/>
              </a:rPr>
              <a:t>Add a minor, or double major or undecided</a:t>
            </a:r>
          </a:p>
          <a:p>
            <a:pPr algn="just">
              <a:buFont typeface="Wingdings" panose="05000000000000000000" pitchFamily="2" charset="2"/>
              <a:buChar char="q"/>
            </a:pPr>
            <a:r>
              <a:rPr lang="en-US" sz="2800" dirty="0">
                <a:latin typeface="Arial" pitchFamily="34" charset="0"/>
                <a:cs typeface="Arial" pitchFamily="34" charset="0"/>
              </a:rPr>
              <a:t>You are supposed to change the world</a:t>
            </a:r>
          </a:p>
          <a:p>
            <a:pPr algn="just">
              <a:buFont typeface="Wingdings" panose="05000000000000000000" pitchFamily="2" charset="2"/>
              <a:buChar char="q"/>
            </a:pPr>
            <a:r>
              <a:rPr lang="en-US" sz="2800" dirty="0">
                <a:latin typeface="Arial" pitchFamily="34" charset="0"/>
                <a:cs typeface="Arial" pitchFamily="34" charset="0"/>
              </a:rPr>
              <a:t>How majors can compliment each </a:t>
            </a:r>
            <a:r>
              <a:rPr lang="en-US" sz="2800" dirty="0" smtClean="0">
                <a:latin typeface="Arial" pitchFamily="34" charset="0"/>
                <a:cs typeface="Arial" pitchFamily="34" charset="0"/>
              </a:rPr>
              <a:t>other like business, marketing</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7257" y="2641300"/>
            <a:ext cx="8119230" cy="4801314"/>
          </a:xfrm>
          <a:prstGeom prst="rect">
            <a:avLst/>
          </a:prstGeom>
        </p:spPr>
        <p:txBody>
          <a:bodyPr wrap="square">
            <a:spAutoFit/>
          </a:bodyPr>
          <a:lstStyle/>
          <a:p>
            <a:r>
              <a:rPr lang="en-US" sz="2800" dirty="0" smtClean="0"/>
              <a:t>What is your Passion, or how do you find it?</a:t>
            </a:r>
          </a:p>
          <a:p>
            <a:endParaRPr lang="en-US" sz="2800" dirty="0"/>
          </a:p>
          <a:p>
            <a:r>
              <a:rPr lang="en-US" sz="2800" dirty="0" smtClean="0"/>
              <a:t>What are your hobbies, </a:t>
            </a:r>
            <a:r>
              <a:rPr lang="en-US" sz="2800" dirty="0" smtClean="0"/>
              <a:t>interests</a:t>
            </a:r>
          </a:p>
          <a:p>
            <a:endParaRPr lang="en-US" sz="2800" dirty="0" smtClean="0"/>
          </a:p>
          <a:p>
            <a:r>
              <a:rPr lang="en-US" sz="2800" dirty="0" smtClean="0"/>
              <a:t>What if you had an audience of investors waiting to hear your ideas, what would you ask them for?</a:t>
            </a:r>
            <a:endParaRPr lang="en-US" sz="2800" dirty="0" smtClean="0"/>
          </a:p>
          <a:p>
            <a:endParaRPr lang="en-US" sz="2800" dirty="0"/>
          </a:p>
          <a:p>
            <a:r>
              <a:rPr lang="en-US" sz="2800" dirty="0" smtClean="0"/>
              <a:t>What would your logo look like??</a:t>
            </a:r>
            <a:r>
              <a:rPr lang="en-US" sz="2800" dirty="0" smtClean="0"/>
              <a:t> </a:t>
            </a:r>
            <a:endParaRPr lang="en-US" sz="2800" dirty="0" smtClean="0"/>
          </a:p>
          <a:p>
            <a:r>
              <a:rPr lang="en-US" sz="2800" dirty="0" smtClean="0"/>
              <a:t>You can do it all</a:t>
            </a:r>
          </a:p>
          <a:p>
            <a:endParaRPr lang="en-US" dirty="0" smtClean="0"/>
          </a:p>
          <a:p>
            <a:endParaRPr lang="en-US" dirty="0"/>
          </a:p>
          <a:p>
            <a:r>
              <a:rPr lang="en-US" dirty="0" smtClean="0"/>
              <a:t>Ref:  http</a:t>
            </a:r>
            <a:r>
              <a:rPr lang="en-US" dirty="0"/>
              <a:t>://blackinventions.org/inventorslist.htm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08" y="1033764"/>
            <a:ext cx="1143000" cy="1143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966" y="1190542"/>
            <a:ext cx="1238250" cy="12001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6872" y="1247692"/>
            <a:ext cx="1485900" cy="108585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041100"/>
            <a:ext cx="1600200" cy="1600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2261</TotalTime>
  <Words>579</Words>
  <Application>Microsoft Office PowerPoint</Application>
  <PresentationFormat>On-screen Show (4:3)</PresentationFormat>
  <Paragraphs>64</Paragraphs>
  <Slides>14</Slides>
  <Notes>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Constantia</vt:lpstr>
      <vt:lpstr>Wingdings</vt:lpstr>
      <vt:lpstr>Wingdings 2</vt:lpstr>
      <vt:lpstr>Flow</vt:lpstr>
      <vt:lpstr>African People</vt:lpstr>
      <vt:lpstr>PowerPoint Presentation</vt:lpstr>
      <vt:lpstr>Check the Stats</vt:lpstr>
      <vt:lpstr>Checklist Pre-college….</vt:lpstr>
      <vt:lpstr>PowerPoint Presentation</vt:lpstr>
      <vt:lpstr>PowerPoint Presentation</vt:lpstr>
      <vt:lpstr>PowerPoint Presentation</vt:lpstr>
      <vt:lpstr>PowerPoint Presentation</vt:lpstr>
      <vt:lpstr>PowerPoint Presentation</vt:lpstr>
      <vt:lpstr>What is your passion, Math??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Women</dc:title>
  <dc:creator>Nzingha</dc:creator>
  <cp:lastModifiedBy>NZINGHA NOMMO</cp:lastModifiedBy>
  <cp:revision>74</cp:revision>
  <dcterms:created xsi:type="dcterms:W3CDTF">2011-03-04T01:52:59Z</dcterms:created>
  <dcterms:modified xsi:type="dcterms:W3CDTF">2015-11-14T15:10:38Z</dcterms:modified>
</cp:coreProperties>
</file>